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9" r:id="rId4"/>
    <p:sldId id="260" r:id="rId5"/>
    <p:sldId id="261" r:id="rId6"/>
    <p:sldId id="267" r:id="rId7"/>
    <p:sldId id="266" r:id="rId8"/>
    <p:sldId id="265" r:id="rId9"/>
    <p:sldId id="264" r:id="rId10"/>
    <p:sldId id="262" r:id="rId11"/>
    <p:sldId id="263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75" r:id="rId20"/>
    <p:sldId id="276" r:id="rId21"/>
    <p:sldId id="278" r:id="rId22"/>
    <p:sldId id="279" r:id="rId23"/>
    <p:sldId id="28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BA351-071A-7D43-8BA3-84A2166297FC}" v="120" dt="2024-12-31T18:43:02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/>
    <p:restoredTop sz="94654"/>
  </p:normalViewPr>
  <p:slideViewPr>
    <p:cSldViewPr snapToGrid="0">
      <p:cViewPr varScale="1">
        <p:scale>
          <a:sx n="73" d="100"/>
          <a:sy n="73" d="100"/>
        </p:scale>
        <p:origin x="20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3AAD9-861D-ED49-B759-1B25B85541A6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7CAD-3292-6540-8D8F-740DB487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9dae6e3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19dae6e3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19dae6e31_1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19dae6e31_1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19dae6e3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19dae6e3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19dae6e3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19dae6e3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19dae6e3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19dae6e3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19dae6e31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19dae6e31_1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19dae6e3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19dae6e3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19dae6e31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19dae6e31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19dae6e31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19dae6e31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19dae6e31_1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19dae6e31_1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B636-4A9F-DD38-89AE-1675E132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926F-7F8C-A145-5C93-5E243A5F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345F-8C2D-C013-A457-4CD77378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A91A-D21F-0F12-C1B8-85937FC8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250E-5319-2C55-35F2-0531BAC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C513-FE8A-1406-6582-F6A81E5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FD8A-7B95-3FCD-20EE-2AE01884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2D85-0064-C68F-29AD-6EA48010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F3C4-BF02-C498-D0CF-546CFF6A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8321-ED43-BD13-191F-59F18DC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118A3-8C5A-424E-97E5-F9948E4DB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5246-CD48-4C9C-B606-39E55BE3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23F2-800A-7FA0-6489-FA3D61C3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FEA4-7757-4953-3D5F-C9094663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D8ED-A1B0-75DC-05BE-E54291CC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605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00F6-C53B-8BFC-3560-F59733A4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F60D-9322-69BF-08D8-0C6E6E18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578B-C267-179F-F7EA-4596D8F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0E69-6988-D2FB-23F7-E944C553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1E26-8B3D-6ED7-3F70-2D8AB343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DF1C-BF9F-C623-4125-5CE3C689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6B32-9EED-B0CF-5448-015F0D85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0EFD-8E0B-65EA-81B5-DDE97C44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A6E7-3ECD-F4C4-9050-8C5ADD07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11CE-11BA-E224-14FD-51C23660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27B-03F2-E525-16CD-7EFE5D83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0C1A-0230-D8C1-0776-16C28EB82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29EE-8A7B-70A1-5790-A6AC59BA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9F42-1FC6-E328-F844-6EFA1495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C715-E188-B3A1-728E-2878660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1607-C732-6FF7-3677-9606272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F93-67F3-BAA1-E280-0084459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FDC0-681D-D240-9281-8DE22DE2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E7AF-20D0-FC8F-135A-43174E9C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98B51-AF5D-BAB9-CCC9-2BA624B2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C9B95-660B-C26F-7C1F-5971E14A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2D54-05A6-C704-CC4D-3B6A51C3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7EB3E-48DA-9794-536D-16E89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8E237-B353-1076-D6CE-4ABE040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358-914A-5962-B725-A31A758A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C2AEA-B64F-48E9-134A-4AAA1760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2082-D979-44D8-1B43-133674F2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CF11-77DB-AB50-F342-F925723F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185B9-9611-D818-C01E-32E5C66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54FEB-B7C0-F960-8CDC-E70EC63F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913C5-6407-C26C-2406-11971F08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C3F-B7E0-9119-D453-350B840D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FC3-B1BD-2295-B328-390CF7B4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36E-76F7-7CBC-23E1-D41EACF8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9156-0097-B396-1274-2EE72E44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88F2-06F1-5353-7A4E-830A36D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4FB1A-38A2-D5F3-3635-93E34A68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F700-730A-C041-8B26-2F1A52BC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C49BA-C790-3811-F0C7-21D79C9DE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EF1C5-9EE2-9849-7C6A-3E85281A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8C8C-4EE3-1D9B-DEA4-72E7178D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8321-9712-0964-21B6-DF028B2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2BEC-DEC7-19C3-9C2D-1DDC89C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E2ABC-1C67-8EFD-79F6-56E76DD9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7B38-6FAC-1155-8BC7-D09C2F50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30D7-B5DA-2CBC-CCC4-14C25E774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6A5A-58D7-A915-CBC8-F08757A3A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FB1D-10BF-0420-E542-B1A665FA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6A5FE772-EC2E-685A-5BB4-F18B54C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1" b="2645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207D6D-9C5E-A799-3F72-A0D4108D5DD6}"/>
              </a:ext>
            </a:extLst>
          </p:cNvPr>
          <p:cNvSpPr txBox="1"/>
          <p:nvPr/>
        </p:nvSpPr>
        <p:spPr>
          <a:xfrm>
            <a:off x="833779" y="258257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Chapter 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CC52-4698-B037-56B3-99F77F3A1C5A}"/>
              </a:ext>
            </a:extLst>
          </p:cNvPr>
          <p:cNvSpPr txBox="1"/>
          <p:nvPr/>
        </p:nvSpPr>
        <p:spPr>
          <a:xfrm>
            <a:off x="192136" y="3167345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33865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86007A63-2F35-6C71-0A9B-2F4B3486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3" y="1546168"/>
            <a:ext cx="11626354" cy="40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0909382-8219-88B8-C812-6C3A7A41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1" y="313113"/>
            <a:ext cx="10285777" cy="62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F92B50DA-4448-F41E-2AA3-6E9A53CA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7" y="1387583"/>
            <a:ext cx="11861506" cy="4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with black text&#10;&#10;Description automatically generated">
            <a:extLst>
              <a:ext uri="{FF2B5EF4-FFF2-40B4-BE49-F238E27FC236}">
                <a16:creationId xmlns:a16="http://schemas.microsoft.com/office/drawing/2014/main" id="{7FE0D900-6519-5EDA-6D76-7C28E806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2" y="1012017"/>
            <a:ext cx="10863045" cy="48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6C7F0BA-D154-5DB3-33DC-60D507A8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09" y="0"/>
            <a:ext cx="706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B489B9BF-65DB-2B18-E2D9-E6640A2B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1" y="1453111"/>
            <a:ext cx="11494355" cy="39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with black text&#10;&#10;Description automatically generated">
            <a:extLst>
              <a:ext uri="{FF2B5EF4-FFF2-40B4-BE49-F238E27FC236}">
                <a16:creationId xmlns:a16="http://schemas.microsoft.com/office/drawing/2014/main" id="{D2787479-29E0-FD44-4BC0-AE645261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8" y="1199192"/>
            <a:ext cx="11924624" cy="44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ote&#10;&#10;Description automatically generated">
            <a:extLst>
              <a:ext uri="{FF2B5EF4-FFF2-40B4-BE49-F238E27FC236}">
                <a16:creationId xmlns:a16="http://schemas.microsoft.com/office/drawing/2014/main" id="{0DA6896B-2847-9692-FCE5-E75C828C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14" y="683260"/>
            <a:ext cx="10667571" cy="54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5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077D0A66-72A7-FE2E-5CF1-04D63354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96" y="2703714"/>
            <a:ext cx="11344208" cy="14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9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black text&#10;&#10;Description automatically generated">
            <a:extLst>
              <a:ext uri="{FF2B5EF4-FFF2-40B4-BE49-F238E27FC236}">
                <a16:creationId xmlns:a16="http://schemas.microsoft.com/office/drawing/2014/main" id="{4F829B5E-F814-F318-77EC-69EFA71D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8" y="1785949"/>
            <a:ext cx="11529523" cy="32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ACC60DB-1EBA-0DC8-1AE0-8EBDD16F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13"/>
          <a:stretch/>
        </p:blipFill>
        <p:spPr>
          <a:xfrm>
            <a:off x="20" y="10"/>
            <a:ext cx="12191980" cy="5935277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72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ED498BF-02FC-9A29-9598-E705597C4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9" y="1300451"/>
            <a:ext cx="10464662" cy="42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6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Keep a table:</a:t>
            </a:r>
            <a:endParaRPr/>
          </a:p>
        </p:txBody>
      </p:sp>
      <p:pic>
        <p:nvPicPr>
          <p:cNvPr id="126" name="Google Shape;126;p28" descr="porqtable.png"/>
          <p:cNvPicPr preferRelativeResize="0"/>
          <p:nvPr/>
        </p:nvPicPr>
        <p:blipFill rotWithShape="1">
          <a:blip r:embed="rId3">
            <a:alphaModFix/>
          </a:blip>
          <a:srcRect t="455" b="465"/>
          <a:stretch/>
        </p:blipFill>
        <p:spPr>
          <a:xfrm>
            <a:off x="3713267" y="248301"/>
            <a:ext cx="6889900" cy="64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367" y="248301"/>
            <a:ext cx="3306867" cy="641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867" y="1731067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800" y="2984018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800" y="4171084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800" y="5424651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633" y="1731051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633" y="2958318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567" y="4185584"/>
            <a:ext cx="944667" cy="9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567" y="5412851"/>
            <a:ext cx="944667" cy="941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8"/>
          <p:cNvCxnSpPr/>
          <p:nvPr/>
        </p:nvCxnSpPr>
        <p:spPr>
          <a:xfrm>
            <a:off x="4201400" y="4041833"/>
            <a:ext cx="2991600" cy="13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Fill out table:</a:t>
            </a:r>
            <a:endParaRPr/>
          </a:p>
        </p:txBody>
      </p:sp>
      <p:pic>
        <p:nvPicPr>
          <p:cNvPr id="142" name="Google Shape;142;p29" descr="porqtable.png"/>
          <p:cNvPicPr preferRelativeResize="0"/>
          <p:nvPr/>
        </p:nvPicPr>
        <p:blipFill rotWithShape="1">
          <a:blip r:embed="rId3">
            <a:alphaModFix/>
          </a:blip>
          <a:srcRect t="455" b="465"/>
          <a:stretch/>
        </p:blipFill>
        <p:spPr>
          <a:xfrm>
            <a:off x="3713267" y="248301"/>
            <a:ext cx="6889900" cy="64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333" y="1764900"/>
            <a:ext cx="1605000" cy="9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333" y="2967434"/>
            <a:ext cx="1605000" cy="9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333" y="4198900"/>
            <a:ext cx="1605000" cy="9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300" y="5430367"/>
            <a:ext cx="1605000" cy="9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 descr="bla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9067" y="558100"/>
            <a:ext cx="2412267" cy="10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/>
          <p:nvPr/>
        </p:nvSpPr>
        <p:spPr>
          <a:xfrm>
            <a:off x="7631633" y="585000"/>
            <a:ext cx="784400" cy="984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9900"/>
              </a:solidFill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4404600" y="585000"/>
            <a:ext cx="784400" cy="984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9900"/>
              </a:solidFill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9333467" y="571700"/>
            <a:ext cx="784400" cy="984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151;p29"/>
          <p:cNvSpPr/>
          <p:nvPr/>
        </p:nvSpPr>
        <p:spPr>
          <a:xfrm>
            <a:off x="6146300" y="585000"/>
            <a:ext cx="784400" cy="984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152;p29"/>
          <p:cNvSpPr/>
          <p:nvPr/>
        </p:nvSpPr>
        <p:spPr>
          <a:xfrm>
            <a:off x="4303000" y="1679000"/>
            <a:ext cx="784400" cy="984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9900"/>
              </a:solidFill>
            </a:endParaRPr>
          </a:p>
        </p:txBody>
      </p:sp>
      <p:pic>
        <p:nvPicPr>
          <p:cNvPr id="153" name="Google Shape;153;p29" descr="redor.png"/>
          <p:cNvPicPr preferRelativeResize="0"/>
          <p:nvPr/>
        </p:nvPicPr>
        <p:blipFill rotWithShape="1">
          <a:blip r:embed="rId5">
            <a:alphaModFix/>
          </a:blip>
          <a:srcRect l="6277" r="6286"/>
          <a:stretch/>
        </p:blipFill>
        <p:spPr>
          <a:xfrm>
            <a:off x="8482567" y="562368"/>
            <a:ext cx="784367" cy="9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 descr="redor.png"/>
          <p:cNvPicPr preferRelativeResize="0"/>
          <p:nvPr/>
        </p:nvPicPr>
        <p:blipFill rotWithShape="1">
          <a:blip r:embed="rId5">
            <a:alphaModFix/>
          </a:blip>
          <a:srcRect l="6277" r="6286"/>
          <a:stretch/>
        </p:blipFill>
        <p:spPr>
          <a:xfrm>
            <a:off x="5140634" y="1709435"/>
            <a:ext cx="784367" cy="923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/>
          <p:nvPr/>
        </p:nvSpPr>
        <p:spPr>
          <a:xfrm>
            <a:off x="6079833" y="1709433"/>
            <a:ext cx="784400" cy="984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156;p29"/>
          <p:cNvSpPr/>
          <p:nvPr/>
        </p:nvSpPr>
        <p:spPr>
          <a:xfrm>
            <a:off x="4328567" y="2833867"/>
            <a:ext cx="784400" cy="984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9900"/>
              </a:solidFill>
            </a:endParaRPr>
          </a:p>
        </p:txBody>
      </p:sp>
      <p:pic>
        <p:nvPicPr>
          <p:cNvPr id="157" name="Google Shape;157;p29" descr="redor.png"/>
          <p:cNvPicPr preferRelativeResize="0"/>
          <p:nvPr/>
        </p:nvPicPr>
        <p:blipFill rotWithShape="1">
          <a:blip r:embed="rId5">
            <a:alphaModFix/>
          </a:blip>
          <a:srcRect l="6277" r="6286"/>
          <a:stretch/>
        </p:blipFill>
        <p:spPr>
          <a:xfrm>
            <a:off x="5166201" y="2864302"/>
            <a:ext cx="784367" cy="923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/>
          <p:nvPr/>
        </p:nvSpPr>
        <p:spPr>
          <a:xfrm>
            <a:off x="6105400" y="2864300"/>
            <a:ext cx="784400" cy="984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159;p29"/>
          <p:cNvSpPr/>
          <p:nvPr/>
        </p:nvSpPr>
        <p:spPr>
          <a:xfrm>
            <a:off x="4345667" y="4153251"/>
            <a:ext cx="784400" cy="984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9900"/>
              </a:solidFill>
            </a:endParaRPr>
          </a:p>
        </p:txBody>
      </p:sp>
      <p:pic>
        <p:nvPicPr>
          <p:cNvPr id="160" name="Google Shape;160;p29" descr="redor.png"/>
          <p:cNvPicPr preferRelativeResize="0"/>
          <p:nvPr/>
        </p:nvPicPr>
        <p:blipFill rotWithShape="1">
          <a:blip r:embed="rId5">
            <a:alphaModFix/>
          </a:blip>
          <a:srcRect l="6277" r="6286"/>
          <a:stretch/>
        </p:blipFill>
        <p:spPr>
          <a:xfrm>
            <a:off x="5183301" y="4183686"/>
            <a:ext cx="784367" cy="923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/>
          <p:nvPr/>
        </p:nvSpPr>
        <p:spPr>
          <a:xfrm>
            <a:off x="6020900" y="4183684"/>
            <a:ext cx="784400" cy="984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162;p29"/>
          <p:cNvSpPr/>
          <p:nvPr/>
        </p:nvSpPr>
        <p:spPr>
          <a:xfrm>
            <a:off x="4345667" y="5355633"/>
            <a:ext cx="784400" cy="9840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9900"/>
              </a:solidFill>
            </a:endParaRPr>
          </a:p>
        </p:txBody>
      </p:sp>
      <p:pic>
        <p:nvPicPr>
          <p:cNvPr id="163" name="Google Shape;163;p29" descr="redor.png"/>
          <p:cNvPicPr preferRelativeResize="0"/>
          <p:nvPr/>
        </p:nvPicPr>
        <p:blipFill rotWithShape="1">
          <a:blip r:embed="rId5">
            <a:alphaModFix/>
          </a:blip>
          <a:srcRect l="6277" r="6286"/>
          <a:stretch/>
        </p:blipFill>
        <p:spPr>
          <a:xfrm>
            <a:off x="5183301" y="5386068"/>
            <a:ext cx="784367" cy="923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/>
          <p:nvPr/>
        </p:nvSpPr>
        <p:spPr>
          <a:xfrm>
            <a:off x="6020900" y="5386067"/>
            <a:ext cx="784400" cy="984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9"/>
          <p:cNvSpPr/>
          <p:nvPr/>
        </p:nvSpPr>
        <p:spPr>
          <a:xfrm>
            <a:off x="2526133" y="5694633"/>
            <a:ext cx="1622000" cy="55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166;p29"/>
          <p:cNvSpPr txBox="1"/>
          <p:nvPr/>
        </p:nvSpPr>
        <p:spPr>
          <a:xfrm>
            <a:off x="784433" y="5386067"/>
            <a:ext cx="1604800" cy="1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solidFill>
                  <a:srgbClr val="FF0000"/>
                </a:solidFill>
              </a:rPr>
              <a:t>Only time it is false!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3;p38">
            <a:extLst>
              <a:ext uri="{FF2B5EF4-FFF2-40B4-BE49-F238E27FC236}">
                <a16:creationId xmlns:a16="http://schemas.microsoft.com/office/drawing/2014/main" id="{D7D89D8A-5745-5D3A-8875-590DB72AB096}"/>
              </a:ext>
            </a:extLst>
          </p:cNvPr>
          <p:cNvSpPr txBox="1">
            <a:spLocks/>
          </p:cNvSpPr>
          <p:nvPr/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Ones</a:t>
            </a:r>
          </a:p>
        </p:txBody>
      </p:sp>
      <p:pic>
        <p:nvPicPr>
          <p:cNvPr id="6" name="Picture 5" descr="A diagram of letters and symbols&#10;&#10;Description automatically generated">
            <a:extLst>
              <a:ext uri="{FF2B5EF4-FFF2-40B4-BE49-F238E27FC236}">
                <a16:creationId xmlns:a16="http://schemas.microsoft.com/office/drawing/2014/main" id="{EA242185-7C6E-31AE-EE0E-468E6171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86" y="4202157"/>
            <a:ext cx="2544423" cy="1923832"/>
          </a:xfrm>
          <a:prstGeom prst="rect">
            <a:avLst/>
          </a:prstGeom>
        </p:spPr>
      </p:pic>
      <p:pic>
        <p:nvPicPr>
          <p:cNvPr id="8" name="Picture 7" descr="A diagram of letters and arrows&#10;&#10;Description automatically generated">
            <a:extLst>
              <a:ext uri="{FF2B5EF4-FFF2-40B4-BE49-F238E27FC236}">
                <a16:creationId xmlns:a16="http://schemas.microsoft.com/office/drawing/2014/main" id="{333CA069-05BF-D8D8-A531-A70AB3AC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676" y="1472719"/>
            <a:ext cx="3211557" cy="2094494"/>
          </a:xfrm>
          <a:prstGeom prst="rect">
            <a:avLst/>
          </a:prstGeom>
        </p:spPr>
      </p:pic>
      <p:pic>
        <p:nvPicPr>
          <p:cNvPr id="12" name="Picture 11" descr="A diagram of a crossword&#10;&#10;Description automatically generated">
            <a:extLst>
              <a:ext uri="{FF2B5EF4-FFF2-40B4-BE49-F238E27FC236}">
                <a16:creationId xmlns:a16="http://schemas.microsoft.com/office/drawing/2014/main" id="{6BD27FD6-2964-3D9D-9233-17E9C2692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486" y="1586589"/>
            <a:ext cx="2932293" cy="2001406"/>
          </a:xfrm>
          <a:prstGeom prst="rect">
            <a:avLst/>
          </a:prstGeom>
        </p:spPr>
      </p:pic>
      <p:pic>
        <p:nvPicPr>
          <p:cNvPr id="14" name="Picture 13" descr="A close-up of a chart&#10;&#10;Description automatically generated">
            <a:extLst>
              <a:ext uri="{FF2B5EF4-FFF2-40B4-BE49-F238E27FC236}">
                <a16:creationId xmlns:a16="http://schemas.microsoft.com/office/drawing/2014/main" id="{964BCB9C-EC00-C0E3-ADC0-C4729A668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96" y="4165498"/>
            <a:ext cx="2559938" cy="1985891"/>
          </a:xfrm>
          <a:prstGeom prst="rect">
            <a:avLst/>
          </a:prstGeom>
        </p:spPr>
      </p:pic>
      <p:pic>
        <p:nvPicPr>
          <p:cNvPr id="16" name="Picture 15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56E7D926-4B53-BDE1-1984-A89644F0D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487" y="1586589"/>
            <a:ext cx="1489418" cy="13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 descr="Screen Shot 2016-01-17 at 10.53.0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367" y="3444661"/>
            <a:ext cx="1246200" cy="122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 descr="Screen Shot 2016-01-17 at 10.52.37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801" y="3507882"/>
            <a:ext cx="986900" cy="11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 descr="Screen Shot 2016-01-17 at 10.52.1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3401" y="3569751"/>
            <a:ext cx="986900" cy="9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Free propositions </a:t>
            </a:r>
            <a:r>
              <a:rPr lang="en" sz="2400" dirty="0">
                <a:solidFill>
                  <a:schemeClr val="dk2"/>
                </a:solidFill>
              </a:rPr>
              <a:t>(the smallest of the small)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44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Last time we saw we need to run through every combination of true and false of our “free” propositions that is </a:t>
            </a:r>
            <a:endParaRPr/>
          </a:p>
        </p:txBody>
      </p:sp>
      <p:pic>
        <p:nvPicPr>
          <p:cNvPr id="198" name="Google Shape;198;p33" descr="Screen Shot 2016-01-17 at 10.27.39 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0100" y="2985434"/>
            <a:ext cx="8051800" cy="1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 descr="Screen Shot 2016-01-17 at 11.02.4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300" y="336768"/>
            <a:ext cx="4772067" cy="618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4567" y="336768"/>
            <a:ext cx="2908300" cy="598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/>
          <p:nvPr/>
        </p:nvSpPr>
        <p:spPr>
          <a:xfrm>
            <a:off x="2360167" y="964933"/>
            <a:ext cx="1160400" cy="49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206;p34"/>
          <p:cNvSpPr txBox="1"/>
          <p:nvPr/>
        </p:nvSpPr>
        <p:spPr>
          <a:xfrm>
            <a:off x="638433" y="665133"/>
            <a:ext cx="1656000" cy="1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No problem!</a:t>
            </a:r>
            <a:endParaRPr sz="2400"/>
          </a:p>
        </p:txBody>
      </p:sp>
      <p:sp>
        <p:nvSpPr>
          <p:cNvPr id="207" name="Google Shape;207;p34"/>
          <p:cNvSpPr/>
          <p:nvPr/>
        </p:nvSpPr>
        <p:spPr>
          <a:xfrm>
            <a:off x="2732867" y="1825533"/>
            <a:ext cx="964800" cy="4310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208;p34"/>
          <p:cNvSpPr txBox="1"/>
          <p:nvPr/>
        </p:nvSpPr>
        <p:spPr>
          <a:xfrm>
            <a:off x="352067" y="3233800"/>
            <a:ext cx="2060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repeat this   twice</a:t>
            </a:r>
            <a:endParaRPr sz="2400"/>
          </a:p>
        </p:txBody>
      </p:sp>
      <p:sp>
        <p:nvSpPr>
          <p:cNvPr id="209" name="Google Shape;209;p34"/>
          <p:cNvSpPr/>
          <p:nvPr/>
        </p:nvSpPr>
        <p:spPr>
          <a:xfrm rot="-10126053">
            <a:off x="8626912" y="964993"/>
            <a:ext cx="1160224" cy="4954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210;p34"/>
          <p:cNvSpPr txBox="1"/>
          <p:nvPr/>
        </p:nvSpPr>
        <p:spPr>
          <a:xfrm>
            <a:off x="10027433" y="1129667"/>
            <a:ext cx="1656000" cy="1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2 choices!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 descr="Screen Shot 2016-01-17 at 12.56.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631" y="0"/>
            <a:ext cx="31496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468" y="954568"/>
            <a:ext cx="808433" cy="12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868" y="2409568"/>
            <a:ext cx="808433" cy="12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868" y="3864568"/>
            <a:ext cx="808433" cy="12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868" y="5319568"/>
            <a:ext cx="808433" cy="12882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5"/>
          <p:cNvCxnSpPr/>
          <p:nvPr/>
        </p:nvCxnSpPr>
        <p:spPr>
          <a:xfrm>
            <a:off x="3859700" y="3730400"/>
            <a:ext cx="1760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5"/>
          <p:cNvSpPr/>
          <p:nvPr/>
        </p:nvSpPr>
        <p:spPr>
          <a:xfrm>
            <a:off x="7419500" y="951900"/>
            <a:ext cx="808400" cy="2746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222;p35"/>
          <p:cNvSpPr/>
          <p:nvPr/>
        </p:nvSpPr>
        <p:spPr>
          <a:xfrm>
            <a:off x="7419500" y="3796700"/>
            <a:ext cx="808400" cy="28112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23" name="Google Shape;223;p35" descr="Screen Shot 2016-01-17 at 11.12.38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8800" y="1870933"/>
            <a:ext cx="1019200" cy="10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 descr="Screen Shot 2016-01-17 at 11.12.42 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1600" y="4727047"/>
            <a:ext cx="1019200" cy="11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Break down the expression</a:t>
            </a:r>
            <a:endParaRPr/>
          </a:p>
        </p:txBody>
      </p:sp>
      <p:pic>
        <p:nvPicPr>
          <p:cNvPr id="230" name="Google Shape;230;p36" descr="Screen Shot 2016-01-17 at 10.27.3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800" y="2840301"/>
            <a:ext cx="80518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811" y="2840301"/>
            <a:ext cx="2150285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102" y="2931600"/>
            <a:ext cx="3858500" cy="17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/>
          <p:nvPr/>
        </p:nvSpPr>
        <p:spPr>
          <a:xfrm rot="-1207738">
            <a:off x="6225079" y="3116050"/>
            <a:ext cx="1369232" cy="62590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7871633" y="2738700"/>
            <a:ext cx="3695600" cy="58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This is a NEW proposition 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1317000" y="1656033"/>
            <a:ext cx="100796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 see when this expression is true it is most convenient to break down the proposition into smaller pieces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7" descr="Screen Shot 2016-01-18 at 12.15.4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322" y="1"/>
            <a:ext cx="440735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634" y="266900"/>
            <a:ext cx="834767" cy="646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167" y="266867"/>
            <a:ext cx="834767" cy="646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912101"/>
            <a:ext cx="834767" cy="52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1676633"/>
            <a:ext cx="834767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2401400"/>
            <a:ext cx="834767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3126167"/>
            <a:ext cx="834767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3850933"/>
            <a:ext cx="834767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4575700"/>
            <a:ext cx="834767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5300467"/>
            <a:ext cx="834767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34" y="6025233"/>
            <a:ext cx="834767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/>
          <p:nvPr/>
        </p:nvSpPr>
        <p:spPr>
          <a:xfrm>
            <a:off x="4655133" y="850300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7"/>
          <p:cNvSpPr/>
          <p:nvPr/>
        </p:nvSpPr>
        <p:spPr>
          <a:xfrm>
            <a:off x="4655133" y="1663633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253;p37"/>
          <p:cNvSpPr/>
          <p:nvPr/>
        </p:nvSpPr>
        <p:spPr>
          <a:xfrm>
            <a:off x="4655133" y="2388400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254;p37"/>
          <p:cNvSpPr/>
          <p:nvPr/>
        </p:nvSpPr>
        <p:spPr>
          <a:xfrm>
            <a:off x="4655133" y="3113167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255;p37"/>
          <p:cNvSpPr/>
          <p:nvPr/>
        </p:nvSpPr>
        <p:spPr>
          <a:xfrm>
            <a:off x="4655133" y="3824900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256;p37"/>
          <p:cNvSpPr/>
          <p:nvPr/>
        </p:nvSpPr>
        <p:spPr>
          <a:xfrm>
            <a:off x="4655133" y="4562700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257;p37"/>
          <p:cNvSpPr/>
          <p:nvPr/>
        </p:nvSpPr>
        <p:spPr>
          <a:xfrm>
            <a:off x="4655133" y="5261400"/>
            <a:ext cx="3051200" cy="612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258;p37"/>
          <p:cNvSpPr/>
          <p:nvPr/>
        </p:nvSpPr>
        <p:spPr>
          <a:xfrm>
            <a:off x="4655133" y="6061700"/>
            <a:ext cx="3051200" cy="652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Break down the expression</a:t>
            </a:r>
            <a:endParaRPr dirty="0"/>
          </a:p>
        </p:txBody>
      </p:sp>
      <p:pic>
        <p:nvPicPr>
          <p:cNvPr id="264" name="Google Shape;264;p38" descr="Screen Shot 2016-01-17 at 10.27.3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800" y="2840301"/>
            <a:ext cx="80518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935" y="2931600"/>
            <a:ext cx="3858500" cy="17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/>
          <p:nvPr/>
        </p:nvSpPr>
        <p:spPr>
          <a:xfrm rot="-1207738">
            <a:off x="6975945" y="3190168"/>
            <a:ext cx="1369232" cy="62590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8411167" y="2931600"/>
            <a:ext cx="3695600" cy="58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This is a NEW proposition </a:t>
            </a:r>
            <a:endParaRPr/>
          </a:p>
        </p:txBody>
      </p:sp>
      <p:sp>
        <p:nvSpPr>
          <p:cNvPr id="268" name="Google Shape;268;p38"/>
          <p:cNvSpPr txBox="1"/>
          <p:nvPr/>
        </p:nvSpPr>
        <p:spPr>
          <a:xfrm>
            <a:off x="1317000" y="1656033"/>
            <a:ext cx="100796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We continue to break it down!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4C2A86AD-DE87-4AF6-0A95-81F992B9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8" y="603766"/>
            <a:ext cx="11697793" cy="56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73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9" descr="Screen Shot 2016-01-18 at 12.17.0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95" y="1"/>
            <a:ext cx="713101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234" y="266868"/>
            <a:ext cx="834767" cy="632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634" y="130400"/>
            <a:ext cx="834767" cy="650473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/>
          <p:nvPr/>
        </p:nvSpPr>
        <p:spPr>
          <a:xfrm>
            <a:off x="7145700" y="260800"/>
            <a:ext cx="443200" cy="5216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77" name="Google Shape;277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900367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1638200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2376033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3113867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3851700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4540100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367" y="5277933"/>
            <a:ext cx="834767" cy="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67" y="6015767"/>
            <a:ext cx="834767" cy="5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/>
          <p:nvPr/>
        </p:nvSpPr>
        <p:spPr>
          <a:xfrm>
            <a:off x="8462667" y="195600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6" name="Google Shape;286;p39"/>
          <p:cNvSpPr/>
          <p:nvPr/>
        </p:nvSpPr>
        <p:spPr>
          <a:xfrm>
            <a:off x="2824167" y="9003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7" name="Google Shape;287;p39"/>
          <p:cNvSpPr/>
          <p:nvPr/>
        </p:nvSpPr>
        <p:spPr>
          <a:xfrm>
            <a:off x="5927533" y="9003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88" name="Google Shape;288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8566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15678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22790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29902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38030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45142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5225400"/>
            <a:ext cx="631200" cy="62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233" y="6038200"/>
            <a:ext cx="631200" cy="626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/>
          <p:nvPr/>
        </p:nvSpPr>
        <p:spPr>
          <a:xfrm>
            <a:off x="2824167" y="16115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7" name="Google Shape;297;p39"/>
          <p:cNvSpPr/>
          <p:nvPr/>
        </p:nvSpPr>
        <p:spPr>
          <a:xfrm>
            <a:off x="2824167" y="23227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8" name="Google Shape;298;p39"/>
          <p:cNvSpPr/>
          <p:nvPr/>
        </p:nvSpPr>
        <p:spPr>
          <a:xfrm>
            <a:off x="2824167" y="30339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9" name="Google Shape;299;p39"/>
          <p:cNvSpPr/>
          <p:nvPr/>
        </p:nvSpPr>
        <p:spPr>
          <a:xfrm>
            <a:off x="2824167" y="38467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0" name="Google Shape;300;p39"/>
          <p:cNvSpPr/>
          <p:nvPr/>
        </p:nvSpPr>
        <p:spPr>
          <a:xfrm>
            <a:off x="2824167" y="45579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1" name="Google Shape;301;p39"/>
          <p:cNvSpPr/>
          <p:nvPr/>
        </p:nvSpPr>
        <p:spPr>
          <a:xfrm>
            <a:off x="2824167" y="52691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2" name="Google Shape;302;p39"/>
          <p:cNvSpPr/>
          <p:nvPr/>
        </p:nvSpPr>
        <p:spPr>
          <a:xfrm>
            <a:off x="2824167" y="5980367"/>
            <a:ext cx="631200" cy="599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3" name="Google Shape;303;p39"/>
          <p:cNvSpPr/>
          <p:nvPr/>
        </p:nvSpPr>
        <p:spPr>
          <a:xfrm>
            <a:off x="5927533" y="16115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4" name="Google Shape;304;p39"/>
          <p:cNvSpPr/>
          <p:nvPr/>
        </p:nvSpPr>
        <p:spPr>
          <a:xfrm>
            <a:off x="5927533" y="23227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39"/>
          <p:cNvSpPr/>
          <p:nvPr/>
        </p:nvSpPr>
        <p:spPr>
          <a:xfrm>
            <a:off x="5927533" y="30339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6" name="Google Shape;306;p39"/>
          <p:cNvSpPr/>
          <p:nvPr/>
        </p:nvSpPr>
        <p:spPr>
          <a:xfrm>
            <a:off x="5927533" y="38467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7" name="Google Shape;307;p39"/>
          <p:cNvSpPr/>
          <p:nvPr/>
        </p:nvSpPr>
        <p:spPr>
          <a:xfrm>
            <a:off x="5927533" y="45579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8" name="Google Shape;308;p39"/>
          <p:cNvSpPr/>
          <p:nvPr/>
        </p:nvSpPr>
        <p:spPr>
          <a:xfrm>
            <a:off x="5927533" y="52691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9" name="Google Shape;309;p39"/>
          <p:cNvSpPr/>
          <p:nvPr/>
        </p:nvSpPr>
        <p:spPr>
          <a:xfrm>
            <a:off x="5927533" y="5980367"/>
            <a:ext cx="756400" cy="59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10" name="Google Shape;310;p39" descr="Screen Shot 2016-01-17 at 11.53.2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0500" y="236467"/>
            <a:ext cx="525205" cy="5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 descr="Screen Shot 2016-01-18 at 12.17.5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00" y="289600"/>
            <a:ext cx="11328832" cy="62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634" y="402201"/>
            <a:ext cx="748933" cy="632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34" y="503785"/>
            <a:ext cx="834767" cy="632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767" y="402185"/>
            <a:ext cx="834767" cy="632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1108364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16924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24036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30132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37244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43340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50452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0" descr="Screen Shot 2016-01-17 at 10.28.1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67" y="5654831"/>
            <a:ext cx="834767" cy="5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0" descr="Screen Shot 2016-01-17 at 12.11.44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2331" y="402200"/>
            <a:ext cx="1260503" cy="54766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0"/>
          <p:cNvSpPr/>
          <p:nvPr/>
        </p:nvSpPr>
        <p:spPr>
          <a:xfrm>
            <a:off x="7054400" y="391200"/>
            <a:ext cx="24644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9" name="Google Shape;329;p40"/>
          <p:cNvSpPr/>
          <p:nvPr/>
        </p:nvSpPr>
        <p:spPr>
          <a:xfrm>
            <a:off x="10940200" y="469433"/>
            <a:ext cx="443200" cy="4804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0" name="Google Shape;330;p40"/>
          <p:cNvSpPr/>
          <p:nvPr/>
        </p:nvSpPr>
        <p:spPr>
          <a:xfrm>
            <a:off x="5268000" y="10171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1" name="Google Shape;331;p40"/>
          <p:cNvSpPr/>
          <p:nvPr/>
        </p:nvSpPr>
        <p:spPr>
          <a:xfrm>
            <a:off x="5268000" y="17283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2" name="Google Shape;332;p40"/>
          <p:cNvSpPr/>
          <p:nvPr/>
        </p:nvSpPr>
        <p:spPr>
          <a:xfrm>
            <a:off x="5268000" y="23379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3" name="Google Shape;333;p40"/>
          <p:cNvSpPr/>
          <p:nvPr/>
        </p:nvSpPr>
        <p:spPr>
          <a:xfrm>
            <a:off x="5268000" y="30491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" name="Google Shape;334;p40"/>
          <p:cNvSpPr/>
          <p:nvPr/>
        </p:nvSpPr>
        <p:spPr>
          <a:xfrm>
            <a:off x="5268000" y="36587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5" name="Google Shape;335;p40"/>
          <p:cNvSpPr/>
          <p:nvPr/>
        </p:nvSpPr>
        <p:spPr>
          <a:xfrm>
            <a:off x="5268000" y="43699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6" name="Google Shape;336;p40"/>
          <p:cNvSpPr/>
          <p:nvPr/>
        </p:nvSpPr>
        <p:spPr>
          <a:xfrm>
            <a:off x="5268000" y="49795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7" name="Google Shape;337;p40"/>
          <p:cNvSpPr/>
          <p:nvPr/>
        </p:nvSpPr>
        <p:spPr>
          <a:xfrm>
            <a:off x="5268000" y="5690767"/>
            <a:ext cx="626000" cy="63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8" name="Google Shape;338;p40"/>
          <p:cNvSpPr/>
          <p:nvPr/>
        </p:nvSpPr>
        <p:spPr>
          <a:xfrm>
            <a:off x="2464467" y="10790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9" name="Google Shape;339;p40"/>
          <p:cNvSpPr/>
          <p:nvPr/>
        </p:nvSpPr>
        <p:spPr>
          <a:xfrm>
            <a:off x="2464467" y="16886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0" name="Google Shape;340;p40"/>
          <p:cNvSpPr/>
          <p:nvPr/>
        </p:nvSpPr>
        <p:spPr>
          <a:xfrm>
            <a:off x="2464467" y="23998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1" name="Google Shape;341;p40"/>
          <p:cNvSpPr/>
          <p:nvPr/>
        </p:nvSpPr>
        <p:spPr>
          <a:xfrm>
            <a:off x="2464467" y="30094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2" name="Google Shape;342;p40"/>
          <p:cNvSpPr/>
          <p:nvPr/>
        </p:nvSpPr>
        <p:spPr>
          <a:xfrm>
            <a:off x="2464467" y="37206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3" name="Google Shape;343;p40"/>
          <p:cNvSpPr/>
          <p:nvPr/>
        </p:nvSpPr>
        <p:spPr>
          <a:xfrm>
            <a:off x="2464467" y="43302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4" name="Google Shape;344;p40"/>
          <p:cNvSpPr/>
          <p:nvPr/>
        </p:nvSpPr>
        <p:spPr>
          <a:xfrm>
            <a:off x="2464467" y="50414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5" name="Google Shape;345;p40"/>
          <p:cNvSpPr/>
          <p:nvPr/>
        </p:nvSpPr>
        <p:spPr>
          <a:xfrm>
            <a:off x="2464467" y="5651033"/>
            <a:ext cx="547600" cy="547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46" name="Google Shape;346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10067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17179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23275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30387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36483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43595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4969167"/>
            <a:ext cx="1380732" cy="6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 descr="Screen Shot 2016-01-17 at 12.18.26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7534" y="5680367"/>
            <a:ext cx="1380732" cy="6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38">
            <a:extLst>
              <a:ext uri="{FF2B5EF4-FFF2-40B4-BE49-F238E27FC236}">
                <a16:creationId xmlns:a16="http://schemas.microsoft.com/office/drawing/2014/main" id="{775EAD94-12E3-7DA8-D813-9323EAD7AA88}"/>
              </a:ext>
            </a:extLst>
          </p:cNvPr>
          <p:cNvSpPr txBox="1">
            <a:spLocks/>
          </p:cNvSpPr>
          <p:nvPr/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Some More…</a:t>
            </a:r>
          </a:p>
        </p:txBody>
      </p:sp>
      <p:pic>
        <p:nvPicPr>
          <p:cNvPr id="4" name="Picture 3" descr="A table with letters and numbers&#10;&#10;Description automatically generated">
            <a:extLst>
              <a:ext uri="{FF2B5EF4-FFF2-40B4-BE49-F238E27FC236}">
                <a16:creationId xmlns:a16="http://schemas.microsoft.com/office/drawing/2014/main" id="{B340FB3A-EDCC-45C5-8DD4-095B2E08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4" y="1587500"/>
            <a:ext cx="3606800" cy="1841500"/>
          </a:xfrm>
          <a:prstGeom prst="rect">
            <a:avLst/>
          </a:prstGeom>
        </p:spPr>
      </p:pic>
      <p:pic>
        <p:nvPicPr>
          <p:cNvPr id="6" name="Picture 5" descr="A table with a number of letters&#10;&#10;Description automatically generated">
            <a:extLst>
              <a:ext uri="{FF2B5EF4-FFF2-40B4-BE49-F238E27FC236}">
                <a16:creationId xmlns:a16="http://schemas.microsoft.com/office/drawing/2014/main" id="{390149EF-BD9C-D218-BA11-E427DCEBD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36" y="975167"/>
            <a:ext cx="4749800" cy="2882900"/>
          </a:xfrm>
          <a:prstGeom prst="rect">
            <a:avLst/>
          </a:prstGeom>
        </p:spPr>
      </p:pic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041405F-8C0F-2037-5CC2-3511F91B2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10" y="4763047"/>
            <a:ext cx="7175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5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12FEF212-D9A1-6E77-D593-6F59B083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5" y="2386818"/>
            <a:ext cx="11014790" cy="20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3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5DDC2B07-E929-58F8-072A-55C35C51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7" y="2026573"/>
            <a:ext cx="10267767" cy="28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5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532CE8DB-5FCB-CD8A-0133-E28A7B24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7" y="2403243"/>
            <a:ext cx="11193346" cy="20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7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F10F35-14E7-DFBF-4505-C8A35ABD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9" y="2240684"/>
            <a:ext cx="10877662" cy="23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2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46071-F405-BD4D-577F-94488B7B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1" y="2045181"/>
            <a:ext cx="11658198" cy="27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1E73DF21-FCE9-AC37-835F-7B425F3E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5" y="1406300"/>
            <a:ext cx="11215149" cy="40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5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8FF82C46-38B1-5301-7298-0080F108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04" y="909782"/>
            <a:ext cx="9242191" cy="5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black text&#10;&#10;Description automatically generated">
            <a:extLst>
              <a:ext uri="{FF2B5EF4-FFF2-40B4-BE49-F238E27FC236}">
                <a16:creationId xmlns:a16="http://schemas.microsoft.com/office/drawing/2014/main" id="{103FF24F-D29A-EB8F-EF21-31C0A9E0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2" y="1213658"/>
            <a:ext cx="10963867" cy="40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3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968A40FB-B4EF-2B74-E962-715E3E63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01" y="0"/>
            <a:ext cx="691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57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black text&#10;&#10;Description automatically generated">
            <a:extLst>
              <a:ext uri="{FF2B5EF4-FFF2-40B4-BE49-F238E27FC236}">
                <a16:creationId xmlns:a16="http://schemas.microsoft.com/office/drawing/2014/main" id="{9E1BF19C-EC44-1D00-D6E6-DC900B54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6" y="1735628"/>
            <a:ext cx="11873068" cy="33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21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9732E6A2-76CB-8A6F-B3C1-7D0792E2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1" y="2139142"/>
            <a:ext cx="11940958" cy="25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63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8B20F76A-EB53-1C2C-A5CB-37C64AB2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40" y="2002847"/>
            <a:ext cx="10634520" cy="28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87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4108589D-7198-15B9-631C-52EDFEED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87" y="2079381"/>
            <a:ext cx="10063826" cy="26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3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C27CAC2-12B2-BF8E-603F-E49390BE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88" y="2191482"/>
            <a:ext cx="11036823" cy="24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5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01166FD-A387-C2E9-CBB7-2BDB26EE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9" y="1942001"/>
            <a:ext cx="10867942" cy="29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2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A646AEF-CD82-734C-E1C7-831B2CD3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04" y="2542198"/>
            <a:ext cx="11499191" cy="17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0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mber and punctuation marks&#10;&#10;Description automatically generated">
            <a:extLst>
              <a:ext uri="{FF2B5EF4-FFF2-40B4-BE49-F238E27FC236}">
                <a16:creationId xmlns:a16="http://schemas.microsoft.com/office/drawing/2014/main" id="{F84E7BFD-97F3-9672-D732-DD1996D47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15" y="2237970"/>
            <a:ext cx="2787861" cy="872392"/>
          </a:xfrm>
          <a:prstGeom prst="rect">
            <a:avLst/>
          </a:prstGeom>
        </p:spPr>
      </p:pic>
      <p:pic>
        <p:nvPicPr>
          <p:cNvPr id="5" name="Picture 4" descr="A number with a punctuation mark&#10;&#10;Description automatically generated">
            <a:extLst>
              <a:ext uri="{FF2B5EF4-FFF2-40B4-BE49-F238E27FC236}">
                <a16:creationId xmlns:a16="http://schemas.microsoft.com/office/drawing/2014/main" id="{EE6AC079-584A-2FDB-9278-85EA860C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423" y="2211700"/>
            <a:ext cx="2553342" cy="872392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490CEDA-2CC2-4435-6DD8-8FDCC19A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05" y="3305908"/>
            <a:ext cx="10673389" cy="3234884"/>
          </a:xfrm>
          <a:prstGeom prst="rect">
            <a:avLst/>
          </a:prstGeom>
        </p:spPr>
      </p:pic>
      <p:sp>
        <p:nvSpPr>
          <p:cNvPr id="8" name="Google Shape;263;p38">
            <a:extLst>
              <a:ext uri="{FF2B5EF4-FFF2-40B4-BE49-F238E27FC236}">
                <a16:creationId xmlns:a16="http://schemas.microsoft.com/office/drawing/2014/main" id="{F07353A4-C576-CE72-760D-7DACA4DEB695}"/>
              </a:ext>
            </a:extLst>
          </p:cNvPr>
          <p:cNvSpPr txBox="1">
            <a:spLocks/>
          </p:cNvSpPr>
          <p:nvPr/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write a set</a:t>
            </a:r>
          </a:p>
        </p:txBody>
      </p:sp>
      <p:sp>
        <p:nvSpPr>
          <p:cNvPr id="9" name="Google Shape;263;p38">
            <a:extLst>
              <a:ext uri="{FF2B5EF4-FFF2-40B4-BE49-F238E27FC236}">
                <a16:creationId xmlns:a16="http://schemas.microsoft.com/office/drawing/2014/main" id="{7D8B5FD4-ED14-7CB7-E5CF-7DE1B58CD644}"/>
              </a:ext>
            </a:extLst>
          </p:cNvPr>
          <p:cNvSpPr txBox="1">
            <a:spLocks/>
          </p:cNvSpPr>
          <p:nvPr/>
        </p:nvSpPr>
        <p:spPr>
          <a:xfrm>
            <a:off x="415600" y="1474370"/>
            <a:ext cx="320683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&gt; List them:</a:t>
            </a:r>
          </a:p>
        </p:txBody>
      </p:sp>
      <p:sp>
        <p:nvSpPr>
          <p:cNvPr id="10" name="Google Shape;263;p38">
            <a:extLst>
              <a:ext uri="{FF2B5EF4-FFF2-40B4-BE49-F238E27FC236}">
                <a16:creationId xmlns:a16="http://schemas.microsoft.com/office/drawing/2014/main" id="{005B105E-D65C-F351-104A-5E395B990944}"/>
              </a:ext>
            </a:extLst>
          </p:cNvPr>
          <p:cNvSpPr txBox="1">
            <a:spLocks/>
          </p:cNvSpPr>
          <p:nvPr/>
        </p:nvSpPr>
        <p:spPr>
          <a:xfrm>
            <a:off x="5544446" y="1448100"/>
            <a:ext cx="504149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&gt; Follow the pattern:</a:t>
            </a:r>
          </a:p>
        </p:txBody>
      </p:sp>
    </p:spTree>
    <p:extLst>
      <p:ext uri="{BB962C8B-B14F-4D97-AF65-F5344CB8AC3E}">
        <p14:creationId xmlns:p14="http://schemas.microsoft.com/office/powerpoint/2010/main" val="981073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B6855E2-7371-B077-FAB8-75EE8A82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51" y="1095619"/>
            <a:ext cx="9957098" cy="46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9ED45FD-26F9-E031-213E-D54632A5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" y="2406127"/>
            <a:ext cx="11973370" cy="15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09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45631-ED04-F4C0-3B47-582845F1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8" y="2970579"/>
            <a:ext cx="10362044" cy="9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6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B25A3DA-618B-1B87-B5D4-18C705A5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8" y="2067169"/>
            <a:ext cx="10966323" cy="27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9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E9AD7F6C-8043-3132-06BF-E9F0EE0C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58" y="2149475"/>
            <a:ext cx="10337884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36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E1434FFF-B8A5-58F7-8723-E340E917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1" y="2450611"/>
            <a:ext cx="11297618" cy="19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6D1B5185-EFB1-B540-0EC0-0FFEF8C8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8" y="179264"/>
            <a:ext cx="8900705" cy="63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83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8348E8F2-7141-848B-A931-1BF127D4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072"/>
          <a:stretch/>
        </p:blipFill>
        <p:spPr>
          <a:xfrm>
            <a:off x="1186473" y="2121144"/>
            <a:ext cx="9504973" cy="26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260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8DB5049-E633-D0E0-09D9-17AC7868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95" y="1882042"/>
            <a:ext cx="10195009" cy="30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9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6855E9E-DAB9-6BB7-7B53-2620E045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35" y="1933208"/>
            <a:ext cx="10226130" cy="29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0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42B9FEA4-BA3E-7F07-9E49-0118AF3D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0" y="698500"/>
            <a:ext cx="11787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2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059A10A-A7B7-87D7-D781-1E48E230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4" y="1852490"/>
            <a:ext cx="10214271" cy="31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ED43C380-775A-9918-D86A-8505BDD0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7" y="1412521"/>
            <a:ext cx="11716606" cy="40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AB25E10-968C-C926-10ED-26D0CDD7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19" y="1767254"/>
            <a:ext cx="11152162" cy="33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912753E-E73B-BA76-0584-63A4ECD9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99" y="1736236"/>
            <a:ext cx="11061802" cy="33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7EB79DF-DB02-AD91-137F-C310A899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61" y="860181"/>
            <a:ext cx="9481277" cy="51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2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415359F0-2810-1FE3-DF06-4E6D9E09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3" y="1139336"/>
            <a:ext cx="10462133" cy="45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36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E40C88C0-0F1C-BECA-6CF2-B4F21932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97" y="414460"/>
            <a:ext cx="10775005" cy="60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8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90F51419-7078-6CC2-7604-E7650A5A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62" y="243254"/>
            <a:ext cx="8739276" cy="63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Description automatically generated">
            <a:extLst>
              <a:ext uri="{FF2B5EF4-FFF2-40B4-BE49-F238E27FC236}">
                <a16:creationId xmlns:a16="http://schemas.microsoft.com/office/drawing/2014/main" id="{F4937322-1D79-7467-9E30-222E0FEE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04" y="1593069"/>
            <a:ext cx="11349392" cy="36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F434E83E-3896-D32B-1084-189B765C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0" y="1376853"/>
            <a:ext cx="11759279" cy="41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AC0B85-9A93-1C36-9D18-BAD3DFFE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97" y="302259"/>
            <a:ext cx="9611988" cy="63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123</Words>
  <Application>Microsoft Macintosh PowerPoint</Application>
  <PresentationFormat>Widescreen</PresentationFormat>
  <Paragraphs>21</Paragraphs>
  <Slides>65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Apple SD Gothic Neo</vt:lpstr>
      <vt:lpstr>Aptos</vt:lpstr>
      <vt:lpstr>Aptos Display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a table:</vt:lpstr>
      <vt:lpstr>Fill out table:</vt:lpstr>
      <vt:lpstr>PowerPoint Presentation</vt:lpstr>
      <vt:lpstr>Free propositions (the smallest of the small)</vt:lpstr>
      <vt:lpstr>PowerPoint Presentation</vt:lpstr>
      <vt:lpstr>PowerPoint Presentation</vt:lpstr>
      <vt:lpstr>Break down the expression</vt:lpstr>
      <vt:lpstr>PowerPoint Presentation</vt:lpstr>
      <vt:lpstr>Break down the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R Vandermolen</dc:creator>
  <cp:lastModifiedBy>Robert R Vandermolen</cp:lastModifiedBy>
  <cp:revision>1</cp:revision>
  <dcterms:created xsi:type="dcterms:W3CDTF">2024-12-31T17:34:51Z</dcterms:created>
  <dcterms:modified xsi:type="dcterms:W3CDTF">2024-12-31T18:43:06Z</dcterms:modified>
</cp:coreProperties>
</file>